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4"/>
  </p:notesMasterIdLst>
  <p:sldIdLst>
    <p:sldId id="256" r:id="rId5"/>
    <p:sldId id="271" r:id="rId6"/>
    <p:sldId id="360" r:id="rId7"/>
    <p:sldId id="361" r:id="rId8"/>
    <p:sldId id="257" r:id="rId9"/>
    <p:sldId id="259" r:id="rId10"/>
    <p:sldId id="303" r:id="rId11"/>
    <p:sldId id="260" r:id="rId12"/>
    <p:sldId id="287" r:id="rId13"/>
    <p:sldId id="262" r:id="rId14"/>
    <p:sldId id="288" r:id="rId15"/>
    <p:sldId id="261" r:id="rId16"/>
    <p:sldId id="286" r:id="rId17"/>
    <p:sldId id="272" r:id="rId18"/>
    <p:sldId id="275" r:id="rId19"/>
    <p:sldId id="274" r:id="rId20"/>
    <p:sldId id="289" r:id="rId21"/>
    <p:sldId id="290" r:id="rId22"/>
    <p:sldId id="292" r:id="rId23"/>
    <p:sldId id="263" r:id="rId24"/>
    <p:sldId id="293" r:id="rId25"/>
    <p:sldId id="265" r:id="rId26"/>
    <p:sldId id="296" r:id="rId27"/>
    <p:sldId id="297" r:id="rId28"/>
    <p:sldId id="299" r:id="rId29"/>
    <p:sldId id="298" r:id="rId30"/>
    <p:sldId id="300" r:id="rId31"/>
    <p:sldId id="301" r:id="rId32"/>
    <p:sldId id="363" r:id="rId33"/>
    <p:sldId id="294" r:id="rId34"/>
    <p:sldId id="302" r:id="rId35"/>
    <p:sldId id="295" r:id="rId36"/>
    <p:sldId id="304" r:id="rId37"/>
    <p:sldId id="269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07" r:id="rId47"/>
    <p:sldId id="268" r:id="rId48"/>
    <p:sldId id="320" r:id="rId49"/>
    <p:sldId id="321" r:id="rId50"/>
    <p:sldId id="322" r:id="rId51"/>
    <p:sldId id="305" r:id="rId52"/>
    <p:sldId id="324" r:id="rId53"/>
    <p:sldId id="325" r:id="rId54"/>
    <p:sldId id="323" r:id="rId55"/>
    <p:sldId id="306" r:id="rId56"/>
    <p:sldId id="326" r:id="rId57"/>
    <p:sldId id="327" r:id="rId58"/>
    <p:sldId id="328" r:id="rId59"/>
    <p:sldId id="319" r:id="rId60"/>
    <p:sldId id="347" r:id="rId61"/>
    <p:sldId id="348" r:id="rId62"/>
    <p:sldId id="354" r:id="rId63"/>
    <p:sldId id="351" r:id="rId64"/>
    <p:sldId id="352" r:id="rId65"/>
    <p:sldId id="353" r:id="rId66"/>
    <p:sldId id="349" r:id="rId67"/>
    <p:sldId id="264" r:id="rId68"/>
    <p:sldId id="355" r:id="rId69"/>
    <p:sldId id="357" r:id="rId70"/>
    <p:sldId id="267" r:id="rId71"/>
    <p:sldId id="356" r:id="rId72"/>
    <p:sldId id="358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78" d="100"/>
          <a:sy n="78" d="100"/>
        </p:scale>
        <p:origin x="157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B63A6-2543-4ED5-8E8C-11DC0889ECA8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49DC8-1BB1-4A7E-8CB8-B8B5B5DC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511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0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1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4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01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58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50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942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27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96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65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25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0B038-4782-438C-AC46-B3740CB3E4D6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71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medium.com/hitchhikers-guide-to-deep-learning/6-introduction-to-deep-learning-with-computer-vision-3x3-is-a-lie-1x1-convolutions-9edd2baf7fd5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-overview-of-resnet-and-its-variants-5281e2f56035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-overview-of-resnet-and-its-variants-5281e2f56035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://datahacker.rs/deep-learning-residual-netwo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datahacker.rs/deep-learning-residual-networks/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datahacker.rs/deep-learning-residual-network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Vision and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Lecture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695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Alexnet</a:t>
            </a:r>
            <a:r>
              <a:rPr lang="en-GB" dirty="0"/>
              <a:t>, 2012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9861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60FB69-ECBC-48E6-BDF8-DF14F9AA9869}"/>
                  </a:ext>
                </a:extLst>
              </p:cNvPr>
              <p:cNvSpPr txBox="1"/>
              <p:nvPr/>
            </p:nvSpPr>
            <p:spPr>
              <a:xfrm>
                <a:off x="4860032" y="3789040"/>
                <a:ext cx="4148700" cy="925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B60FB69-ECBC-48E6-BDF8-DF14F9AA9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789040"/>
                <a:ext cx="4148700" cy="9253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51520" y="4149080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size: (227, 227, 3) </a:t>
            </a:r>
          </a:p>
          <a:p>
            <a:r>
              <a:rPr lang="en-GB" dirty="0"/>
              <a:t>First layer: 96 filter of size 11x11</a:t>
            </a:r>
          </a:p>
          <a:p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What is the output volume size and the number of parameter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194017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Alexnet</a:t>
            </a:r>
            <a:r>
              <a:rPr lang="en-GB" dirty="0"/>
              <a:t>, 2012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9861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60FB69-ECBC-48E6-BDF8-DF14F9AA9869}"/>
                  </a:ext>
                </a:extLst>
              </p:cNvPr>
              <p:cNvSpPr txBox="1"/>
              <p:nvPr/>
            </p:nvSpPr>
            <p:spPr>
              <a:xfrm>
                <a:off x="4860032" y="3789040"/>
                <a:ext cx="4148700" cy="925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B60FB69-ECBC-48E6-BDF8-DF14F9AA9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789040"/>
                <a:ext cx="4148700" cy="9253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51520" y="4149080"/>
            <a:ext cx="3384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size: (227, 227, 3) </a:t>
            </a:r>
          </a:p>
          <a:p>
            <a:r>
              <a:rPr lang="en-GB" dirty="0"/>
              <a:t>First layer: 96 filter of size 11x11</a:t>
            </a:r>
          </a:p>
          <a:p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Output volume: 55x55x96 </a:t>
            </a:r>
          </a:p>
          <a:p>
            <a:r>
              <a:rPr lang="en-GB" b="1" dirty="0">
                <a:solidFill>
                  <a:srgbClr val="FF0000"/>
                </a:solidFill>
              </a:rPr>
              <a:t>Parameters: (11*11*3)*96 ~ 35K</a:t>
            </a:r>
          </a:p>
        </p:txBody>
      </p:sp>
    </p:spTree>
    <p:extLst>
      <p:ext uri="{BB962C8B-B14F-4D97-AF65-F5344CB8AC3E}">
        <p14:creationId xmlns:p14="http://schemas.microsoft.com/office/powerpoint/2010/main" val="49419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Alexnet</a:t>
            </a:r>
            <a:endParaRPr lang="en-GB" dirty="0"/>
          </a:p>
        </p:txBody>
      </p:sp>
      <p:pic>
        <p:nvPicPr>
          <p:cNvPr id="2050" name="Picture 2" descr="Difference between AlexNet, VGGNet, ResNet, and Inception | by Aqeel Anwar 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472042" cy="361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1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2088"/>
            <a:ext cx="8229600" cy="1143000"/>
          </a:xfrm>
        </p:spPr>
        <p:txBody>
          <a:bodyPr/>
          <a:lstStyle/>
          <a:p>
            <a:pPr algn="l"/>
            <a:r>
              <a:rPr lang="en-GB" dirty="0" err="1"/>
              <a:t>Alexnet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96" y="1592796"/>
            <a:ext cx="4023603" cy="180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268760"/>
            <a:ext cx="482955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32590"/>
            <a:ext cx="7620124" cy="305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60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Alexnet</a:t>
            </a:r>
            <a:r>
              <a:rPr lang="en-GB" dirty="0"/>
              <a:t> –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First use of </a:t>
            </a:r>
            <a:r>
              <a:rPr lang="en-GB" dirty="0" err="1"/>
              <a:t>ReLU</a:t>
            </a:r>
            <a:endParaRPr lang="en-GB" dirty="0"/>
          </a:p>
          <a:p>
            <a:r>
              <a:rPr lang="en-GB" dirty="0"/>
              <a:t>Overlapped max pooling</a:t>
            </a:r>
          </a:p>
          <a:p>
            <a:r>
              <a:rPr lang="en-GB" dirty="0"/>
              <a:t>Used normalization layers</a:t>
            </a:r>
          </a:p>
          <a:p>
            <a:pPr lvl="1"/>
            <a:r>
              <a:rPr lang="en-GB" dirty="0"/>
              <a:t>Not used anymore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788" y="1298435"/>
            <a:ext cx="3514743" cy="2710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293096"/>
            <a:ext cx="4536504" cy="1115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81473" y="4221088"/>
            <a:ext cx="335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RELU (solid line) effect on training</a:t>
            </a:r>
          </a:p>
          <a:p>
            <a:r>
              <a:rPr lang="en-GB" dirty="0" err="1"/>
              <a:t>vs</a:t>
            </a:r>
            <a:r>
              <a:rPr lang="en-GB" dirty="0"/>
              <a:t> </a:t>
            </a:r>
            <a:r>
              <a:rPr lang="en-GB" dirty="0" err="1"/>
              <a:t>tanh</a:t>
            </a:r>
            <a:r>
              <a:rPr lang="en-GB" dirty="0"/>
              <a:t> (dashed line)</a:t>
            </a:r>
          </a:p>
        </p:txBody>
      </p:sp>
    </p:spTree>
    <p:extLst>
      <p:ext uri="{BB962C8B-B14F-4D97-AF65-F5344CB8AC3E}">
        <p14:creationId xmlns:p14="http://schemas.microsoft.com/office/powerpoint/2010/main" val="400202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Alexnet</a:t>
            </a:r>
            <a:r>
              <a:rPr lang="en-GB" dirty="0"/>
              <a:t> –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Training setup</a:t>
            </a:r>
          </a:p>
          <a:p>
            <a:pPr lvl="1"/>
            <a:r>
              <a:rPr lang="en-GB" dirty="0"/>
              <a:t>Dropout 0.5</a:t>
            </a:r>
          </a:p>
          <a:p>
            <a:pPr lvl="1"/>
            <a:r>
              <a:rPr lang="en-GB" dirty="0"/>
              <a:t>Data augmentation</a:t>
            </a:r>
          </a:p>
          <a:p>
            <a:pPr lvl="1"/>
            <a:r>
              <a:rPr lang="en-GB" dirty="0"/>
              <a:t>Batch size 128</a:t>
            </a:r>
          </a:p>
          <a:p>
            <a:pPr lvl="1"/>
            <a:r>
              <a:rPr lang="en-GB" dirty="0"/>
              <a:t>Gradient descent with momentum (beta = 0.9)</a:t>
            </a:r>
          </a:p>
          <a:p>
            <a:pPr lvl="1"/>
            <a:r>
              <a:rPr lang="en-GB" dirty="0"/>
              <a:t>Initial learning rate: 1e-2, reduced manually, when a plateau was reached</a:t>
            </a:r>
          </a:p>
          <a:p>
            <a:pPr lvl="1"/>
            <a:r>
              <a:rPr lang="en-GB" dirty="0"/>
              <a:t>7 </a:t>
            </a:r>
            <a:r>
              <a:rPr lang="en-GB" dirty="0" err="1"/>
              <a:t>Alexnet</a:t>
            </a:r>
            <a:r>
              <a:rPr lang="en-GB" dirty="0"/>
              <a:t> ensemble: 18.2% -&gt; 15.4%</a:t>
            </a:r>
          </a:p>
        </p:txBody>
      </p:sp>
    </p:spTree>
    <p:extLst>
      <p:ext uri="{BB962C8B-B14F-4D97-AF65-F5344CB8AC3E}">
        <p14:creationId xmlns:p14="http://schemas.microsoft.com/office/powerpoint/2010/main" val="3586999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ZFNet</a:t>
            </a:r>
            <a:r>
              <a:rPr lang="en-GB" dirty="0"/>
              <a:t>, 2013</a:t>
            </a:r>
          </a:p>
        </p:txBody>
      </p:sp>
      <p:pic>
        <p:nvPicPr>
          <p:cNvPr id="4" name="Picture 2" descr="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3437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584" y="5733256"/>
            <a:ext cx="496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Built on top of </a:t>
            </a:r>
            <a:r>
              <a:rPr lang="en-GB" dirty="0" err="1"/>
              <a:t>Alexnet</a:t>
            </a:r>
            <a:r>
              <a:rPr lang="en-GB" dirty="0"/>
              <a:t>, improved </a:t>
            </a:r>
            <a:r>
              <a:rPr lang="en-GB" dirty="0" err="1"/>
              <a:t>hyperparameters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002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ZFNet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079715" cy="2223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9552" y="4585649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CONV1: change from (11x11 stride 4) to (7x7 stride 2)</a:t>
            </a:r>
          </a:p>
          <a:p>
            <a:r>
              <a:rPr lang="en-GB" dirty="0"/>
              <a:t>CONV3, 4, 5: instead of 384, 384, 256 filters use 512, 1024, 512</a:t>
            </a:r>
          </a:p>
        </p:txBody>
      </p:sp>
    </p:spTree>
    <p:extLst>
      <p:ext uri="{BB962C8B-B14F-4D97-AF65-F5344CB8AC3E}">
        <p14:creationId xmlns:p14="http://schemas.microsoft.com/office/powerpoint/2010/main" val="342892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ZFNet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8295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2238" y="5445224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CONV1: change from (11x11 stride 4) to (7x7 stride 2)</a:t>
            </a:r>
          </a:p>
          <a:p>
            <a:r>
              <a:rPr lang="en-GB" dirty="0"/>
              <a:t>CONV3, 4, 5: instead of 384, 384, 256 filters use 512, 1024, 512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ImageNet</a:t>
            </a:r>
            <a:r>
              <a:rPr lang="en-GB" b="1" dirty="0">
                <a:solidFill>
                  <a:srgbClr val="FF0000"/>
                </a:solidFill>
              </a:rPr>
              <a:t> top 5 error: 15.4% -&gt; 14.8%</a:t>
            </a:r>
          </a:p>
        </p:txBody>
      </p:sp>
      <p:sp>
        <p:nvSpPr>
          <p:cNvPr id="4" name="AutoShape 5" descr="Clarifai - Crunchbase Company Profile &amp; Fund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9" name="Picture 7" descr="Clarifai - Crunchbase Company Profile &amp; Fun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142585"/>
            <a:ext cx="1531665" cy="152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2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VGG, 2014</a:t>
            </a:r>
          </a:p>
        </p:txBody>
      </p:sp>
      <p:pic>
        <p:nvPicPr>
          <p:cNvPr id="4" name="Picture 2" descr="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484784"/>
            <a:ext cx="73437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44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Previously</a:t>
            </a:r>
            <a:br>
              <a:rPr lang="en-GB" dirty="0"/>
            </a:br>
            <a:r>
              <a:rPr lang="en-GB" sz="2200" dirty="0"/>
              <a:t>Convolutional neural networks</a:t>
            </a:r>
            <a:br>
              <a:rPr lang="en-GB" sz="2200" dirty="0"/>
            </a:br>
            <a:endParaRPr lang="en-GB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  <a:p>
            <a:pPr lvl="1"/>
            <a:r>
              <a:rPr lang="en-GB" dirty="0"/>
              <a:t>Convolutional layers</a:t>
            </a:r>
          </a:p>
          <a:p>
            <a:pPr lvl="1"/>
            <a:r>
              <a:rPr lang="en-GB" dirty="0"/>
              <a:t>Pooling layers</a:t>
            </a:r>
          </a:p>
          <a:p>
            <a:pPr lvl="1"/>
            <a:r>
              <a:rPr lang="en-GB" dirty="0"/>
              <a:t>Fully connected layers</a:t>
            </a:r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098" name="Picture 2" descr="Blocks clipart tower lego, Blocks tower lego Transparent FREE for download  on WebStockReview 20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4" t="23079" r="29411" b="11161"/>
          <a:stretch/>
        </p:blipFill>
        <p:spPr bwMode="auto">
          <a:xfrm>
            <a:off x="7380312" y="3099816"/>
            <a:ext cx="1344744" cy="37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93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Simplifies the network architectures</a:t>
            </a:r>
          </a:p>
          <a:p>
            <a:pPr lvl="1"/>
            <a:r>
              <a:rPr lang="en-GB" dirty="0"/>
              <a:t>Always use 3x3 filters for convolutions</a:t>
            </a:r>
          </a:p>
          <a:p>
            <a:pPr lvl="1"/>
            <a:r>
              <a:rPr lang="en-GB" dirty="0"/>
              <a:t>Always use max pooling of filter size 2x2 and a stride of 2</a:t>
            </a:r>
          </a:p>
        </p:txBody>
      </p:sp>
    </p:spTree>
    <p:extLst>
      <p:ext uri="{BB962C8B-B14F-4D97-AF65-F5344CB8AC3E}">
        <p14:creationId xmlns:p14="http://schemas.microsoft.com/office/powerpoint/2010/main" val="1300087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12" y="337805"/>
            <a:ext cx="5724128" cy="5690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624" y="5924146"/>
            <a:ext cx="53625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9680" y="1196752"/>
            <a:ext cx="31426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/>
              <a:t>- Always use 3x3 filters for convolutions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Always use max pooling of filter size 2x2 and a stride of 2</a:t>
            </a:r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Top 5 accuracy: 11.7 -&gt; 7.3 </a:t>
            </a:r>
          </a:p>
        </p:txBody>
      </p:sp>
    </p:spTree>
    <p:extLst>
      <p:ext uri="{BB962C8B-B14F-4D97-AF65-F5344CB8AC3E}">
        <p14:creationId xmlns:p14="http://schemas.microsoft.com/office/powerpoint/2010/main" val="1797785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918" y="0"/>
            <a:ext cx="3250704" cy="1143000"/>
          </a:xfrm>
        </p:spPr>
        <p:txBody>
          <a:bodyPr/>
          <a:lstStyle/>
          <a:p>
            <a:r>
              <a:rPr lang="en-GB" dirty="0"/>
              <a:t>VGG </a:t>
            </a:r>
          </a:p>
        </p:txBody>
      </p:sp>
      <p:pic>
        <p:nvPicPr>
          <p:cNvPr id="4098" name="Picture 2" descr="Step by step VGG16 implementation in Keras for beginners | by Rohit Thakur 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04664"/>
            <a:ext cx="4104456" cy="634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23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endParaRPr lang="en-GB" i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13" y="4149080"/>
            <a:ext cx="60007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146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endParaRPr lang="en-GB" i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37" y="3738016"/>
            <a:ext cx="683052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515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endParaRPr lang="en-GB" i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3789040"/>
            <a:ext cx="59340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96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endParaRPr lang="en-GB" i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01" y="3789040"/>
            <a:ext cx="643199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93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endParaRPr lang="en-GB" i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" y="3717032"/>
            <a:ext cx="6882493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627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r>
              <a:rPr lang="en-GB" dirty="0"/>
              <a:t>What is the effect of this replacement in terms on the number of parameters?</a:t>
            </a:r>
          </a:p>
          <a:p>
            <a:r>
              <a:rPr lang="en-GB" dirty="0"/>
              <a:t>What about non-</a:t>
            </a:r>
            <a:r>
              <a:rPr lang="en-GB" dirty="0" err="1"/>
              <a:t>linearities</a:t>
            </a:r>
            <a:r>
              <a:rPr lang="en-GB" dirty="0"/>
              <a:t>?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253769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r>
              <a:rPr lang="en-GB" dirty="0"/>
              <a:t>What is the effect of this replacement in terms on the number of parameters?</a:t>
            </a:r>
          </a:p>
          <a:p>
            <a:pPr marL="0" indent="0">
              <a:buNone/>
            </a:pPr>
            <a:r>
              <a:rPr lang="en-GB" dirty="0"/>
              <a:t>3*(3</a:t>
            </a:r>
            <a:r>
              <a:rPr lang="en-GB" baseline="30000" dirty="0"/>
              <a:t>2</a:t>
            </a:r>
            <a:r>
              <a:rPr lang="en-GB" dirty="0"/>
              <a:t>C) = 27C</a:t>
            </a:r>
            <a:r>
              <a:rPr lang="en-GB" baseline="30000" dirty="0"/>
              <a:t> </a:t>
            </a:r>
            <a:r>
              <a:rPr lang="en-GB" dirty="0" err="1"/>
              <a:t>vs</a:t>
            </a:r>
            <a:r>
              <a:rPr lang="en-GB" dirty="0"/>
              <a:t> 7</a:t>
            </a:r>
            <a:r>
              <a:rPr lang="en-GB" baseline="30000" dirty="0"/>
              <a:t>2</a:t>
            </a:r>
            <a:r>
              <a:rPr lang="en-GB" dirty="0"/>
              <a:t>C</a:t>
            </a:r>
            <a:r>
              <a:rPr lang="en-GB" baseline="30000" dirty="0"/>
              <a:t> </a:t>
            </a:r>
            <a:r>
              <a:rPr lang="en-GB" dirty="0"/>
              <a:t>= 49C</a:t>
            </a:r>
          </a:p>
          <a:p>
            <a:r>
              <a:rPr lang="en-GB" dirty="0"/>
              <a:t>What about non-</a:t>
            </a:r>
            <a:r>
              <a:rPr lang="en-GB" dirty="0" err="1"/>
              <a:t>linearities</a:t>
            </a:r>
            <a:r>
              <a:rPr lang="en-GB" dirty="0"/>
              <a:t>?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7298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Convolution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6309320"/>
            <a:ext cx="8229600" cy="392907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dirty="0"/>
              <a:t>Image source: </a:t>
            </a:r>
            <a:r>
              <a:rPr lang="en-GB" dirty="0">
                <a:hlinkClick r:id="rId2"/>
              </a:rPr>
              <a:t>https://towardsdatascience.com/a-comprehensive-introduction-to-different-types-of-convolutions-in-deep-learning-669281e58215</a:t>
            </a:r>
            <a:r>
              <a:rPr lang="en-GB" dirty="0"/>
              <a:t> </a:t>
            </a:r>
          </a:p>
        </p:txBody>
      </p:sp>
      <p:pic>
        <p:nvPicPr>
          <p:cNvPr id="4098" name="Picture 2" descr="Image for po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3" y="1268760"/>
            <a:ext cx="568761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013" y="2060848"/>
            <a:ext cx="353487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dirty="0"/>
              <a:t>Shared parameters</a:t>
            </a:r>
          </a:p>
          <a:p>
            <a:r>
              <a:rPr lang="en-GB" sz="2600" dirty="0" err="1"/>
              <a:t>Sparsity</a:t>
            </a:r>
            <a:r>
              <a:rPr lang="en-GB" sz="2600" dirty="0"/>
              <a:t> of connections</a:t>
            </a:r>
          </a:p>
        </p:txBody>
      </p:sp>
    </p:spTree>
    <p:extLst>
      <p:ext uri="{BB962C8B-B14F-4D97-AF65-F5344CB8AC3E}">
        <p14:creationId xmlns:p14="http://schemas.microsoft.com/office/powerpoint/2010/main" val="1606476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 –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Did not use local response normalization layers</a:t>
            </a:r>
          </a:p>
          <a:p>
            <a:r>
              <a:rPr lang="en-GB" dirty="0"/>
              <a:t>Use ensembles to boost performance</a:t>
            </a:r>
          </a:p>
          <a:p>
            <a:r>
              <a:rPr lang="en-GB" dirty="0"/>
              <a:t>Use VGG 16 or VGG 19 (VGG 19 brings only a small increase in performance, but it requires more memory)</a:t>
            </a:r>
          </a:p>
          <a:p>
            <a:r>
              <a:rPr lang="en-GB" dirty="0"/>
              <a:t>Similar training procedure as in </a:t>
            </a:r>
            <a:r>
              <a:rPr lang="en-GB" dirty="0" err="1"/>
              <a:t>AlexNet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567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Paper Explanation: Going deeper with Convolutions (GoogLeNe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25544"/>
            <a:ext cx="7846943" cy="41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55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GoogLeNet</a:t>
            </a:r>
            <a:r>
              <a:rPr lang="en-GB" dirty="0"/>
              <a:t>, 2014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5733256"/>
            <a:ext cx="192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6.7 top-5 accuracy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27584" y="1340768"/>
            <a:ext cx="7343775" cy="3819525"/>
            <a:chOff x="827584" y="1340768"/>
            <a:chExt cx="7343775" cy="3819525"/>
          </a:xfrm>
        </p:grpSpPr>
        <p:pic>
          <p:nvPicPr>
            <p:cNvPr id="4" name="Picture 2" descr="ImageNe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340768"/>
              <a:ext cx="7343775" cy="3819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788024" y="3488699"/>
              <a:ext cx="738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22 layers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51920" y="3488699"/>
              <a:ext cx="9547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16/19 layers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23728" y="2708920"/>
              <a:ext cx="6597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8 layers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5840" y="3211700"/>
              <a:ext cx="6597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8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090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723" y="0"/>
            <a:ext cx="8229600" cy="1143000"/>
          </a:xfrm>
        </p:spPr>
        <p:txBody>
          <a:bodyPr/>
          <a:lstStyle/>
          <a:p>
            <a:pPr algn="l"/>
            <a:r>
              <a:rPr lang="en-GB" dirty="0" err="1"/>
              <a:t>GoogLeNet</a:t>
            </a:r>
            <a:endParaRPr lang="en-GB" dirty="0"/>
          </a:p>
        </p:txBody>
      </p:sp>
      <p:pic>
        <p:nvPicPr>
          <p:cNvPr id="26626" name="Picture 2" descr="Google's Lenet(Inception net). In this blog we will review the… | by Juber  Gandharv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" y="1484784"/>
            <a:ext cx="9103014" cy="20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ception Network | Implementation Of GoogleNet In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8" y="4365104"/>
            <a:ext cx="4487498" cy="2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4071566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Inception module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45" y="3654152"/>
            <a:ext cx="4665685" cy="253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5536" y="98072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This name is an homage to </a:t>
            </a:r>
            <a:r>
              <a:rPr lang="en-GB" i="1" dirty="0" err="1"/>
              <a:t>Yann</a:t>
            </a:r>
            <a:r>
              <a:rPr lang="en-GB" i="1" dirty="0"/>
              <a:t> </a:t>
            </a:r>
            <a:r>
              <a:rPr lang="en-GB" i="1" dirty="0" err="1"/>
              <a:t>LeCun’s</a:t>
            </a:r>
            <a:r>
              <a:rPr lang="en-GB" i="1" dirty="0"/>
              <a:t> pioneering </a:t>
            </a:r>
            <a:r>
              <a:rPr lang="en-GB" i="1" dirty="0" err="1"/>
              <a:t>LeNet</a:t>
            </a:r>
            <a:r>
              <a:rPr lang="en-GB" i="1" dirty="0"/>
              <a:t> 5 network</a:t>
            </a:r>
          </a:p>
        </p:txBody>
      </p:sp>
    </p:spTree>
    <p:extLst>
      <p:ext uri="{BB962C8B-B14F-4D97-AF65-F5344CB8AC3E}">
        <p14:creationId xmlns:p14="http://schemas.microsoft.com/office/powerpoint/2010/main" val="2143554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need to ”pick” the filter sizes, instead you let the network “choose” between several values</a:t>
            </a:r>
          </a:p>
          <a:p>
            <a:pPr lvl="1"/>
            <a:r>
              <a:rPr lang="en-GB" dirty="0"/>
              <a:t>Filters of different sizes</a:t>
            </a:r>
          </a:p>
          <a:p>
            <a:pPr lvl="1"/>
            <a:r>
              <a:rPr lang="en-GB" dirty="0"/>
              <a:t>Pooling layer</a:t>
            </a:r>
          </a:p>
          <a:p>
            <a:pPr lvl="1"/>
            <a:r>
              <a:rPr lang="en-GB" dirty="0"/>
              <a:t>Concatenate activations depth-wise</a:t>
            </a:r>
          </a:p>
        </p:txBody>
      </p:sp>
      <p:pic>
        <p:nvPicPr>
          <p:cNvPr id="8194" name="Picture 2" descr="Inception Network | Implementation Of GoogleNet In Ke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00996"/>
            <a:ext cx="4183713" cy="22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93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6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970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43608" y="1743598"/>
            <a:ext cx="7162800" cy="4038600"/>
            <a:chOff x="1043608" y="1743598"/>
            <a:chExt cx="7162800" cy="4038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43598"/>
              <a:ext cx="7162800" cy="403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1331640" y="3501008"/>
              <a:ext cx="6196724" cy="1521460"/>
              <a:chOff x="1331640" y="3501008"/>
              <a:chExt cx="6196724" cy="152146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331640" y="4653136"/>
                <a:ext cx="184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Input: 28x28x256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717803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128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563888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192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364088" y="3501008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96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236296" y="3501008"/>
                <a:ext cx="2920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099612" y="1479435"/>
            <a:ext cx="493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What are the output sizes of all these operations?</a:t>
            </a:r>
          </a:p>
        </p:txBody>
      </p:sp>
    </p:spTree>
    <p:extLst>
      <p:ext uri="{BB962C8B-B14F-4D97-AF65-F5344CB8AC3E}">
        <p14:creationId xmlns:p14="http://schemas.microsoft.com/office/powerpoint/2010/main" val="1430885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43608" y="1743598"/>
            <a:ext cx="7162800" cy="4038600"/>
            <a:chOff x="1043608" y="1743598"/>
            <a:chExt cx="7162800" cy="4038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43598"/>
              <a:ext cx="7162800" cy="403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1331640" y="3501008"/>
              <a:ext cx="4451152" cy="1521460"/>
              <a:chOff x="1331640" y="3501008"/>
              <a:chExt cx="4451152" cy="152146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331640" y="4653136"/>
                <a:ext cx="184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Input: 28x28x256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717803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128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563888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192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364088" y="3501008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96</a:t>
                </a: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1110104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28x28x128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5414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28x28x192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2040" y="2722445"/>
            <a:ext cx="10983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00192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28x28x256</a:t>
            </a:r>
          </a:p>
        </p:txBody>
      </p:sp>
    </p:spTree>
    <p:extLst>
      <p:ext uri="{BB962C8B-B14F-4D97-AF65-F5344CB8AC3E}">
        <p14:creationId xmlns:p14="http://schemas.microsoft.com/office/powerpoint/2010/main" val="3165593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43608" y="1743598"/>
            <a:ext cx="7162800" cy="4038600"/>
            <a:chOff x="1043608" y="1743598"/>
            <a:chExt cx="7162800" cy="4038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43598"/>
              <a:ext cx="7162800" cy="403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1331640" y="3501008"/>
              <a:ext cx="4451152" cy="1521460"/>
              <a:chOff x="1331640" y="3501008"/>
              <a:chExt cx="4451152" cy="152146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331640" y="4653136"/>
                <a:ext cx="184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Input: 28x28x256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717803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128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563888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192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364088" y="3501008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96</a:t>
                </a: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1110104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28x28x128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5414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28x28x192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2040" y="2722445"/>
            <a:ext cx="10983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00192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28x28x256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20115" y="1558932"/>
            <a:ext cx="38940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28x28x(128+192+96+256) = 28x28x672</a:t>
            </a:r>
          </a:p>
        </p:txBody>
      </p:sp>
    </p:spTree>
    <p:extLst>
      <p:ext uri="{BB962C8B-B14F-4D97-AF65-F5344CB8AC3E}">
        <p14:creationId xmlns:p14="http://schemas.microsoft.com/office/powerpoint/2010/main" val="2945507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08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43608" y="1196752"/>
            <a:ext cx="7162800" cy="4223266"/>
            <a:chOff x="1043608" y="1558932"/>
            <a:chExt cx="7162800" cy="4223266"/>
          </a:xfrm>
        </p:grpSpPr>
        <p:grpSp>
          <p:nvGrpSpPr>
            <p:cNvPr id="9" name="Group 8"/>
            <p:cNvGrpSpPr/>
            <p:nvPr/>
          </p:nvGrpSpPr>
          <p:grpSpPr>
            <a:xfrm>
              <a:off x="1043608" y="1743598"/>
              <a:ext cx="7162800" cy="4038600"/>
              <a:chOff x="1043608" y="1743598"/>
              <a:chExt cx="7162800" cy="403860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608" y="1743598"/>
                <a:ext cx="7162800" cy="4038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1331640" y="3501008"/>
                <a:ext cx="4451152" cy="1521460"/>
                <a:chOff x="1331640" y="3501008"/>
                <a:chExt cx="4451152" cy="1521460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1331640" y="4653136"/>
                  <a:ext cx="18437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Input: 28x28x256</a:t>
                  </a: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1717803" y="3501008"/>
                  <a:ext cx="535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128</a:t>
                  </a: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3563888" y="3501008"/>
                  <a:ext cx="535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192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364088" y="3501008"/>
                  <a:ext cx="4187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96</a:t>
                  </a: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1110104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28x28x128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75414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28x28x192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32040" y="2722445"/>
              <a:ext cx="1098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28x28x96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0192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28x28x256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20115" y="1558932"/>
              <a:ext cx="38940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28x28x(128+192+96+256) = 28x28x672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3568" y="5805264"/>
            <a:ext cx="462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128 filters]: ? convolution operations</a:t>
            </a:r>
          </a:p>
          <a:p>
            <a:r>
              <a:rPr lang="en-GB" dirty="0">
                <a:solidFill>
                  <a:srgbClr val="FF0000"/>
                </a:solidFill>
              </a:rPr>
              <a:t>[3x3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192 filters]: ? convolution operations</a:t>
            </a:r>
          </a:p>
          <a:p>
            <a:r>
              <a:rPr lang="en-GB" dirty="0">
                <a:solidFill>
                  <a:srgbClr val="FF0000"/>
                </a:solidFill>
              </a:rPr>
              <a:t>[5x5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96 filters]: ? convolution operations</a:t>
            </a:r>
          </a:p>
        </p:txBody>
      </p:sp>
    </p:spTree>
    <p:extLst>
      <p:ext uri="{BB962C8B-B14F-4D97-AF65-F5344CB8AC3E}">
        <p14:creationId xmlns:p14="http://schemas.microsoft.com/office/powerpoint/2010/main" val="229338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Pooling layers</a:t>
            </a:r>
          </a:p>
        </p:txBody>
      </p:sp>
      <p:pic>
        <p:nvPicPr>
          <p:cNvPr id="18434" name="Picture 2" descr="CNN | Introduction to Pooling Layer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276872"/>
            <a:ext cx="8175253" cy="291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935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08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43608" y="1196752"/>
            <a:ext cx="7162800" cy="4223266"/>
            <a:chOff x="1043608" y="1558932"/>
            <a:chExt cx="7162800" cy="4223266"/>
          </a:xfrm>
        </p:grpSpPr>
        <p:grpSp>
          <p:nvGrpSpPr>
            <p:cNvPr id="9" name="Group 8"/>
            <p:cNvGrpSpPr/>
            <p:nvPr/>
          </p:nvGrpSpPr>
          <p:grpSpPr>
            <a:xfrm>
              <a:off x="1043608" y="1743598"/>
              <a:ext cx="7162800" cy="4038600"/>
              <a:chOff x="1043608" y="1743598"/>
              <a:chExt cx="7162800" cy="403860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608" y="1743598"/>
                <a:ext cx="7162800" cy="4038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1331640" y="3501008"/>
                <a:ext cx="4451152" cy="1521460"/>
                <a:chOff x="1331640" y="3501008"/>
                <a:chExt cx="4451152" cy="1521460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1331640" y="4653136"/>
                  <a:ext cx="18437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Input: 28x28x256</a:t>
                  </a: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1717803" y="3501008"/>
                  <a:ext cx="535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128</a:t>
                  </a: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3563888" y="3501008"/>
                  <a:ext cx="535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192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364088" y="3501008"/>
                  <a:ext cx="4187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96</a:t>
                  </a: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1110104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28x28x128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75414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28x28x192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32040" y="2722445"/>
              <a:ext cx="1098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28x28x96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0192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28x28x256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20115" y="1558932"/>
              <a:ext cx="4876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28x28x(128+192+96+256) = 28x28x672 = 526848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3568" y="5805264"/>
            <a:ext cx="4250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128 filters]:  28x28x128x1x1x256</a:t>
            </a:r>
          </a:p>
          <a:p>
            <a:r>
              <a:rPr lang="en-GB" dirty="0">
                <a:solidFill>
                  <a:srgbClr val="FF0000"/>
                </a:solidFill>
              </a:rPr>
              <a:t>[3x3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192 filters]: 28x28x192x3x3x256</a:t>
            </a:r>
          </a:p>
          <a:p>
            <a:r>
              <a:rPr lang="en-GB" dirty="0">
                <a:solidFill>
                  <a:srgbClr val="FF0000"/>
                </a:solidFill>
              </a:rPr>
              <a:t>[5x5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96 filters]:  28x28x96x5x5x256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364088" y="6266929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93702" y="608226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&gt;850M</a:t>
            </a:r>
          </a:p>
        </p:txBody>
      </p:sp>
    </p:spTree>
    <p:extLst>
      <p:ext uri="{BB962C8B-B14F-4D97-AF65-F5344CB8AC3E}">
        <p14:creationId xmlns:p14="http://schemas.microsoft.com/office/powerpoint/2010/main" val="2555867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Bottleneck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i="1" dirty="0"/>
              <a:t>bottleneck </a:t>
            </a:r>
            <a:r>
              <a:rPr lang="en-GB" dirty="0"/>
              <a:t>layers to reduce the depth dimensions of the activations</a:t>
            </a:r>
          </a:p>
          <a:p>
            <a:pPr lvl="1"/>
            <a:r>
              <a:rPr lang="en-GB" dirty="0"/>
              <a:t>use 1x1 convolutions</a:t>
            </a:r>
          </a:p>
        </p:txBody>
      </p:sp>
      <p:pic>
        <p:nvPicPr>
          <p:cNvPr id="2050" name="Picture 2" descr="Understanding GPU and CPU Bottleneck: Solutions to Bottlenecking |  SegmentN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89040"/>
            <a:ext cx="3494584" cy="169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996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1x1 convolutions</a:t>
            </a:r>
          </a:p>
        </p:txBody>
      </p:sp>
      <p:pic>
        <p:nvPicPr>
          <p:cNvPr id="8194" name="Picture 2" descr="Image for pos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585903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6136" y="1700808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Each filter has a 1x1xD size and performs a D-dimensional dot product</a:t>
            </a:r>
          </a:p>
        </p:txBody>
      </p:sp>
    </p:spTree>
    <p:extLst>
      <p:ext uri="{BB962C8B-B14F-4D97-AF65-F5344CB8AC3E}">
        <p14:creationId xmlns:p14="http://schemas.microsoft.com/office/powerpoint/2010/main" val="3396246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1x1 convolutions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206" y="6525344"/>
            <a:ext cx="9041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 : </a:t>
            </a:r>
            <a:r>
              <a:rPr lang="en-GB" sz="1000" dirty="0">
                <a:hlinkClick r:id="rId2"/>
              </a:rPr>
              <a:t>https://medium.com/hitchhikers-guide-to-deep-learning/6-introduction-to-deep-learning-with-computer-vision-3x3-is-a-lie-1x1-convolutions-9edd2baf7fd5</a:t>
            </a:r>
            <a:endParaRPr lang="en-GB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60848"/>
            <a:ext cx="5737271" cy="323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58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1x1 convolution</a:t>
            </a:r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533918" cy="436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58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The real Inception module</a:t>
            </a:r>
          </a:p>
        </p:txBody>
      </p:sp>
      <p:pic>
        <p:nvPicPr>
          <p:cNvPr id="4" name="Picture 2" descr="Inception Network | Implementation Of GoogleNet In Kera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6984776" cy="37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5-Point Star 4"/>
          <p:cNvSpPr/>
          <p:nvPr/>
        </p:nvSpPr>
        <p:spPr>
          <a:xfrm>
            <a:off x="5724128" y="3573016"/>
            <a:ext cx="360040" cy="36004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-Point Star 5"/>
          <p:cNvSpPr/>
          <p:nvPr/>
        </p:nvSpPr>
        <p:spPr>
          <a:xfrm>
            <a:off x="7393332" y="2670652"/>
            <a:ext cx="360040" cy="36004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5-Point Star 6"/>
          <p:cNvSpPr/>
          <p:nvPr/>
        </p:nvSpPr>
        <p:spPr>
          <a:xfrm>
            <a:off x="4139952" y="3534340"/>
            <a:ext cx="360040" cy="36004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06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The real Inception module</a:t>
            </a:r>
          </a:p>
        </p:txBody>
      </p:sp>
      <p:pic>
        <p:nvPicPr>
          <p:cNvPr id="4" name="Picture 2" descr="Inception Network | Implementation Of GoogleNet In Kera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6984776" cy="37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560" y="4642832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Input: 28x28x256</a:t>
            </a:r>
          </a:p>
        </p:txBody>
      </p:sp>
      <p:sp>
        <p:nvSpPr>
          <p:cNvPr id="3" name="Rectangle 2"/>
          <p:cNvSpPr/>
          <p:nvPr/>
        </p:nvSpPr>
        <p:spPr>
          <a:xfrm>
            <a:off x="2843808" y="393305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4427984" y="393305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084168" y="314096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971600" y="356372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128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785298" y="314096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192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4369474" y="315324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96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4158200" y="494116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 ??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 ??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128] ??</a:t>
            </a:r>
          </a:p>
          <a:p>
            <a:r>
              <a:rPr lang="en-GB" dirty="0">
                <a:solidFill>
                  <a:srgbClr val="FF0000"/>
                </a:solidFill>
              </a:rPr>
              <a:t>[3x3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192] ??</a:t>
            </a:r>
          </a:p>
          <a:p>
            <a:r>
              <a:rPr lang="en-GB" dirty="0">
                <a:solidFill>
                  <a:srgbClr val="FF0000"/>
                </a:solidFill>
              </a:rPr>
              <a:t>[5x5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96]   ??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  ??</a:t>
            </a:r>
          </a:p>
        </p:txBody>
      </p:sp>
    </p:spTree>
    <p:extLst>
      <p:ext uri="{BB962C8B-B14F-4D97-AF65-F5344CB8AC3E}">
        <p14:creationId xmlns:p14="http://schemas.microsoft.com/office/powerpoint/2010/main" val="762471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The real Inception module</a:t>
            </a:r>
          </a:p>
        </p:txBody>
      </p:sp>
      <p:pic>
        <p:nvPicPr>
          <p:cNvPr id="4" name="Picture 2" descr="Inception Network | Implementation Of GoogleNet In Kera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6984776" cy="37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560" y="4642832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Input: 28x28x256</a:t>
            </a:r>
          </a:p>
        </p:txBody>
      </p:sp>
      <p:sp>
        <p:nvSpPr>
          <p:cNvPr id="3" name="Rectangle 2"/>
          <p:cNvSpPr/>
          <p:nvPr/>
        </p:nvSpPr>
        <p:spPr>
          <a:xfrm>
            <a:off x="2843808" y="393305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4427984" y="393305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084168" y="314096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971600" y="356372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128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785298" y="314096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192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4369474" y="315324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96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4158200" y="494116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28x28x64x1x1x256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28x28x64x1x1x256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128] 28x28x128x1x1x256</a:t>
            </a:r>
          </a:p>
          <a:p>
            <a:r>
              <a:rPr lang="en-GB" dirty="0">
                <a:solidFill>
                  <a:srgbClr val="FF0000"/>
                </a:solidFill>
              </a:rPr>
              <a:t>[3x3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192] 28x28x192x3x3x64</a:t>
            </a:r>
          </a:p>
          <a:p>
            <a:r>
              <a:rPr lang="en-GB" dirty="0">
                <a:solidFill>
                  <a:srgbClr val="FF0000"/>
                </a:solidFill>
              </a:rPr>
              <a:t>[5x5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96] 28x28x96x5x5x64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28x28x64x1x1x256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55776" y="6021288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95745" y="5818331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358M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8036" y="530120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&gt;850M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11560" y="5301208"/>
            <a:ext cx="979595" cy="36933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67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848872" cy="426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417471"/>
            <a:ext cx="5863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Stack Inception modules on top of each other</a:t>
            </a:r>
          </a:p>
        </p:txBody>
      </p:sp>
    </p:spTree>
    <p:extLst>
      <p:ext uri="{BB962C8B-B14F-4D97-AF65-F5344CB8AC3E}">
        <p14:creationId xmlns:p14="http://schemas.microsoft.com/office/powerpoint/2010/main" val="3450258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pic>
        <p:nvPicPr>
          <p:cNvPr id="4" name="Picture 2" descr="Google's Lenet(Inception net). In this blog we will review the… | by Juber  Gandharv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" y="2132856"/>
            <a:ext cx="9103014" cy="20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1988840"/>
            <a:ext cx="6696744" cy="280831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851920" y="4901638"/>
            <a:ext cx="195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Inception modules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676456" y="2924944"/>
            <a:ext cx="0" cy="2592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48264" y="5538920"/>
            <a:ext cx="190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Classifier output removes FC layers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1560" y="3645024"/>
            <a:ext cx="0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6201" y="5862085"/>
            <a:ext cx="276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Stem network: </a:t>
            </a:r>
          </a:p>
          <a:p>
            <a:r>
              <a:rPr lang="en-GB" b="1" dirty="0" err="1">
                <a:solidFill>
                  <a:srgbClr val="0070C0"/>
                </a:solidFill>
              </a:rPr>
              <a:t>Conv</a:t>
            </a:r>
            <a:r>
              <a:rPr lang="en-GB" b="1" dirty="0">
                <a:solidFill>
                  <a:srgbClr val="0070C0"/>
                </a:solidFill>
              </a:rPr>
              <a:t> – Pool – 2x </a:t>
            </a:r>
            <a:r>
              <a:rPr lang="en-GB" b="1" dirty="0" err="1">
                <a:solidFill>
                  <a:srgbClr val="0070C0"/>
                </a:solidFill>
              </a:rPr>
              <a:t>Conv</a:t>
            </a:r>
            <a:r>
              <a:rPr lang="en-GB" b="1" dirty="0">
                <a:solidFill>
                  <a:srgbClr val="0070C0"/>
                </a:solidFill>
              </a:rPr>
              <a:t>-Pool</a:t>
            </a:r>
          </a:p>
        </p:txBody>
      </p:sp>
    </p:spTree>
    <p:extLst>
      <p:ext uri="{BB962C8B-B14F-4D97-AF65-F5344CB8AC3E}">
        <p14:creationId xmlns:p14="http://schemas.microsoft.com/office/powerpoint/2010/main" val="2775819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LeNet</a:t>
            </a:r>
            <a:r>
              <a:rPr lang="en-GB" dirty="0"/>
              <a:t> 5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79656"/>
            <a:ext cx="813922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4149080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Conv</a:t>
            </a:r>
            <a:r>
              <a:rPr lang="en-GB" sz="2400" dirty="0"/>
              <a:t> filters have size 5x5 and are applied at stride 1</a:t>
            </a:r>
          </a:p>
          <a:p>
            <a:r>
              <a:rPr lang="en-GB" sz="2400" dirty="0"/>
              <a:t>Subsampling (Pooling) layers have size 2x2 and are applied at stride 2</a:t>
            </a:r>
          </a:p>
          <a:p>
            <a:r>
              <a:rPr lang="en-GB" sz="2400" dirty="0"/>
              <a:t> [CONV-POOL-CONV-POOL-FC-FC]</a:t>
            </a:r>
          </a:p>
        </p:txBody>
      </p:sp>
    </p:spTree>
    <p:extLst>
      <p:ext uri="{BB962C8B-B14F-4D97-AF65-F5344CB8AC3E}">
        <p14:creationId xmlns:p14="http://schemas.microsoft.com/office/powerpoint/2010/main" val="1434880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pic>
        <p:nvPicPr>
          <p:cNvPr id="4" name="Picture 2" descr="Google's Lenet(Inception net). In this blog we will review the… | by Juber  Gandharv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" y="2132856"/>
            <a:ext cx="9103014" cy="20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7944" y="3717032"/>
            <a:ext cx="1368152" cy="50405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6012160" y="3365376"/>
            <a:ext cx="1368152" cy="50405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67523" y="3969060"/>
            <a:ext cx="1876685" cy="1692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523" y="4293096"/>
            <a:ext cx="0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5736" y="5678360"/>
            <a:ext cx="564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Output layers to inject additional gradient at lower layers</a:t>
            </a:r>
          </a:p>
          <a:p>
            <a:r>
              <a:rPr lang="en-GB" b="1" dirty="0" err="1">
                <a:solidFill>
                  <a:srgbClr val="00B0F0"/>
                </a:solidFill>
              </a:rPr>
              <a:t>AvgPool</a:t>
            </a:r>
            <a:r>
              <a:rPr lang="en-GB" b="1" dirty="0">
                <a:solidFill>
                  <a:srgbClr val="00B0F0"/>
                </a:solidFill>
              </a:rPr>
              <a:t> – 1x1 </a:t>
            </a:r>
            <a:r>
              <a:rPr lang="en-GB" b="1" dirty="0" err="1">
                <a:solidFill>
                  <a:srgbClr val="00B0F0"/>
                </a:solidFill>
              </a:rPr>
              <a:t>Conv</a:t>
            </a:r>
            <a:r>
              <a:rPr lang="en-GB" b="1" dirty="0">
                <a:solidFill>
                  <a:srgbClr val="00B0F0"/>
                </a:solidFill>
              </a:rPr>
              <a:t> – FC – FC - </a:t>
            </a:r>
            <a:r>
              <a:rPr lang="en-GB" b="1" dirty="0" err="1">
                <a:solidFill>
                  <a:srgbClr val="00B0F0"/>
                </a:solidFill>
              </a:rPr>
              <a:t>Softmax</a:t>
            </a:r>
            <a:endParaRPr lang="en-GB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96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848872" cy="426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417471"/>
            <a:ext cx="5863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Stack Inception modules on top of each other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1520" y="551723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00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Removes fully connected layers</a:t>
            </a:r>
          </a:p>
          <a:p>
            <a:r>
              <a:rPr lang="en-GB" i="1" dirty="0"/>
              <a:t>It was found that a move from fully connected layers to average pooling improved the top-1 accuracy by about 0.6%.</a:t>
            </a:r>
          </a:p>
        </p:txBody>
      </p:sp>
    </p:spTree>
    <p:extLst>
      <p:ext uri="{BB962C8B-B14F-4D97-AF65-F5344CB8AC3E}">
        <p14:creationId xmlns:p14="http://schemas.microsoft.com/office/powerpoint/2010/main" val="891915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Global average pooling</a:t>
            </a:r>
            <a:br>
              <a:rPr lang="en-GB" dirty="0"/>
            </a:br>
            <a:r>
              <a:rPr lang="en-GB" sz="3600" dirty="0"/>
              <a:t>Network In Network, 2014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Instead of adding fully connected layers on top of the feature maps, take </a:t>
            </a:r>
            <a:r>
              <a:rPr lang="en-GB" b="1" dirty="0"/>
              <a:t>the average </a:t>
            </a:r>
            <a:r>
              <a:rPr lang="en-GB" dirty="0"/>
              <a:t>of each feature map, and the resulting vector is fed directly into the </a:t>
            </a:r>
            <a:r>
              <a:rPr lang="en-GB" dirty="0" err="1"/>
              <a:t>softmax</a:t>
            </a:r>
            <a:r>
              <a:rPr lang="en-GB" dirty="0"/>
              <a:t> layer.</a:t>
            </a:r>
          </a:p>
          <a:p>
            <a:pPr lvl="1"/>
            <a:r>
              <a:rPr lang="en-GB" dirty="0"/>
              <a:t>is more native to the convolution structure by enforcing correspondences between feature maps and categories (feature maps can be easily interpreted as categories confidence maps)</a:t>
            </a:r>
          </a:p>
          <a:p>
            <a:pPr lvl="1"/>
            <a:r>
              <a:rPr lang="en-GB" dirty="0"/>
              <a:t>no parameter to optimize in the global average pooling thus </a:t>
            </a:r>
            <a:r>
              <a:rPr lang="en-GB" dirty="0" err="1"/>
              <a:t>overfitting</a:t>
            </a:r>
            <a:r>
              <a:rPr lang="en-GB" dirty="0"/>
              <a:t> is avoided at this layer</a:t>
            </a:r>
          </a:p>
          <a:p>
            <a:pPr lvl="1"/>
            <a:r>
              <a:rPr lang="en-GB" dirty="0"/>
              <a:t>sums up spatial information -&gt; more robust to spatial translations of the input 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838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Global average pooling (GAP)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 descr="global average poo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9"/>
            <a:ext cx="781536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6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98776" cy="4525963"/>
          </a:xfrm>
        </p:spPr>
        <p:txBody>
          <a:bodyPr>
            <a:normAutofit/>
          </a:bodyPr>
          <a:lstStyle/>
          <a:p>
            <a:r>
              <a:rPr lang="en-GB" sz="2400" dirty="0"/>
              <a:t>22 layers</a:t>
            </a:r>
          </a:p>
          <a:p>
            <a:r>
              <a:rPr lang="en-GB" sz="2400" dirty="0"/>
              <a:t>Inception module</a:t>
            </a:r>
          </a:p>
          <a:p>
            <a:r>
              <a:rPr lang="en-GB" sz="2400" dirty="0"/>
              <a:t>12x less parameters than </a:t>
            </a:r>
            <a:r>
              <a:rPr lang="en-GB" sz="2400" dirty="0" err="1"/>
              <a:t>AlexNet</a:t>
            </a:r>
            <a:endParaRPr lang="en-GB" sz="2400" dirty="0"/>
          </a:p>
          <a:p>
            <a:r>
              <a:rPr lang="en-GB" sz="2400" b="1" dirty="0">
                <a:solidFill>
                  <a:srgbClr val="FF0000"/>
                </a:solidFill>
              </a:rPr>
              <a:t>Top 5 accuracy: 6.7%</a:t>
            </a:r>
          </a:p>
          <a:p>
            <a:r>
              <a:rPr lang="en-GB" sz="2400" dirty="0"/>
              <a:t>Removes fully connected layers as in NIN</a:t>
            </a:r>
          </a:p>
          <a:p>
            <a:pPr lvl="1"/>
            <a:r>
              <a:rPr lang="en-GB" sz="2400" dirty="0"/>
              <a:t>implementation differs in that we use an extra linear layer </a:t>
            </a:r>
          </a:p>
        </p:txBody>
      </p:sp>
      <p:pic>
        <p:nvPicPr>
          <p:cNvPr id="5" name="Picture 2" descr="Inception Network | Implementation Of GoogleNet In Ke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365104"/>
            <a:ext cx="4137825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's Lenet(Inception net). In this blog we will review the… | by Juber  Gandharv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86773" y="2025709"/>
            <a:ext cx="4782534" cy="10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132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ResNet</a:t>
            </a:r>
            <a:r>
              <a:rPr lang="en-GB" dirty="0"/>
              <a:t>, 2015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5733256"/>
            <a:ext cx="192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6.7 top-5 accuracy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27583" y="1268760"/>
            <a:ext cx="7343775" cy="3819525"/>
            <a:chOff x="827584" y="1340768"/>
            <a:chExt cx="7343775" cy="3819525"/>
          </a:xfrm>
        </p:grpSpPr>
        <p:pic>
          <p:nvPicPr>
            <p:cNvPr id="4" name="Picture 2" descr="ImageNe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340768"/>
              <a:ext cx="7343775" cy="3819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793728" y="3488699"/>
              <a:ext cx="738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22 layers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51920" y="3488699"/>
              <a:ext cx="7383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22 layers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23728" y="2708920"/>
              <a:ext cx="6597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8 layers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5840" y="3211700"/>
              <a:ext cx="6597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8 layers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61199" y="3416691"/>
            <a:ext cx="827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152 layers</a:t>
            </a:r>
          </a:p>
        </p:txBody>
      </p:sp>
    </p:spTree>
    <p:extLst>
      <p:ext uri="{BB962C8B-B14F-4D97-AF65-F5344CB8AC3E}">
        <p14:creationId xmlns:p14="http://schemas.microsoft.com/office/powerpoint/2010/main" val="1608933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Res Net</a:t>
            </a:r>
            <a:br>
              <a:rPr lang="en-GB" dirty="0"/>
            </a:br>
            <a:r>
              <a:rPr lang="en-GB" sz="2700" dirty="0"/>
              <a:t>Increasing a network depth</a:t>
            </a:r>
          </a:p>
        </p:txBody>
      </p:sp>
      <p:pic>
        <p:nvPicPr>
          <p:cNvPr id="819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808245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6453336"/>
            <a:ext cx="5527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3"/>
              </a:rPr>
              <a:t>https://towardsdatascience.com/an-overview-of-resnet-and-its-variants-5281e2f56035</a:t>
            </a:r>
            <a:r>
              <a:rPr lang="en-GB" sz="10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5733256"/>
            <a:ext cx="135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Overfitting</a:t>
            </a:r>
            <a:r>
              <a:rPr lang="en-GB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266122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/>
              <a:t>Res Net</a:t>
            </a:r>
            <a:br>
              <a:rPr lang="en-GB" dirty="0"/>
            </a:br>
            <a:r>
              <a:rPr lang="en-GB" sz="2700" dirty="0"/>
              <a:t>Increasing a network depth</a:t>
            </a:r>
          </a:p>
        </p:txBody>
      </p:sp>
      <p:pic>
        <p:nvPicPr>
          <p:cNvPr id="819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808245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6453336"/>
            <a:ext cx="5527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3"/>
              </a:rPr>
              <a:t>https://towardsdatascience.com/an-overview-of-resnet-and-its-variants-5281e2f56035</a:t>
            </a:r>
            <a:r>
              <a:rPr lang="en-GB" sz="10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5548590"/>
            <a:ext cx="66163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Overfitting</a:t>
            </a:r>
            <a:r>
              <a:rPr lang="en-GB" dirty="0"/>
              <a:t>?  NO!</a:t>
            </a:r>
          </a:p>
          <a:p>
            <a:r>
              <a:rPr lang="en-GB" sz="2400" b="1" dirty="0"/>
              <a:t>Hypothesis: Deeper models are harder to optimize</a:t>
            </a:r>
          </a:p>
        </p:txBody>
      </p:sp>
    </p:spTree>
    <p:extLst>
      <p:ext uri="{BB962C8B-B14F-4D97-AF65-F5344CB8AC3E}">
        <p14:creationId xmlns:p14="http://schemas.microsoft.com/office/powerpoint/2010/main" val="3586304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/>
              <a:t>Res 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Deeper models shouldn’t hurt performance, they should be at least as good as shallower ones</a:t>
            </a:r>
          </a:p>
          <a:p>
            <a:r>
              <a:rPr lang="en-GB" dirty="0"/>
              <a:t>Copy the learned layers from the shallower layer and set additional layers to identity mapping</a:t>
            </a:r>
          </a:p>
        </p:txBody>
      </p:sp>
    </p:spTree>
    <p:extLst>
      <p:ext uri="{BB962C8B-B14F-4D97-AF65-F5344CB8AC3E}">
        <p14:creationId xmlns:p14="http://schemas.microsoft.com/office/powerpoint/2010/main" val="390905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LeNet</a:t>
            </a:r>
            <a:r>
              <a:rPr lang="en-GB" dirty="0"/>
              <a:t> 5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" y="1196752"/>
            <a:ext cx="6448003" cy="526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136" y="2708920"/>
            <a:ext cx="32004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645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8" y="6648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Classical neural network block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6211669"/>
            <a:ext cx="7902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Image source: </a:t>
            </a:r>
            <a:r>
              <a:rPr lang="en-GB" dirty="0">
                <a:hlinkClick r:id="rId2"/>
              </a:rPr>
              <a:t>http://datahacker.rs/deep-learning-residual-networks/</a:t>
            </a:r>
            <a:endParaRPr lang="en-GB" dirty="0"/>
          </a:p>
          <a:p>
            <a:r>
              <a:rPr lang="en-GB" dirty="0"/>
              <a:t>Example credit: Andrew Ng</a:t>
            </a:r>
          </a:p>
        </p:txBody>
      </p:sp>
      <p:pic>
        <p:nvPicPr>
          <p:cNvPr id="9220" name="Picture 4" descr="Main pa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8" y="2859315"/>
            <a:ext cx="7296200" cy="166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2" y="5224881"/>
            <a:ext cx="21621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2" y="5675731"/>
            <a:ext cx="15525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186781"/>
            <a:ext cx="23907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663031"/>
            <a:ext cx="15621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08" y="4533297"/>
            <a:ext cx="53435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80728"/>
            <a:ext cx="42100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286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8" y="6648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Residual block</a:t>
            </a:r>
          </a:p>
        </p:txBody>
      </p:sp>
      <p:pic>
        <p:nvPicPr>
          <p:cNvPr id="9218" name="Picture 2" descr="A Residual block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85" y="260648"/>
            <a:ext cx="3919414" cy="18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6309320"/>
            <a:ext cx="790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Image source: </a:t>
            </a:r>
            <a:r>
              <a:rPr lang="en-GB" dirty="0">
                <a:hlinkClick r:id="rId3"/>
              </a:rPr>
              <a:t>http://datahacker.rs/deep-learning-residual-networks/</a:t>
            </a:r>
            <a:endParaRPr lang="en-GB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2" y="5224881"/>
            <a:ext cx="21621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2" y="5675731"/>
            <a:ext cx="15525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186781"/>
            <a:ext cx="23907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7" y="2204864"/>
            <a:ext cx="79914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663031"/>
            <a:ext cx="20955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068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8" y="6648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Residual block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6309320"/>
            <a:ext cx="790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Image source: </a:t>
            </a:r>
            <a:r>
              <a:rPr lang="en-GB" dirty="0">
                <a:hlinkClick r:id="rId2"/>
              </a:rPr>
              <a:t>http://datahacker.rs/deep-learning-residual-networks/</a:t>
            </a:r>
            <a:endParaRPr lang="en-GB" dirty="0"/>
          </a:p>
        </p:txBody>
      </p:sp>
      <p:pic>
        <p:nvPicPr>
          <p:cNvPr id="12290" name="Picture 2" descr="Big Neural Network on the left and Big Neural with a Residual Block on the r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786161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62259"/>
            <a:ext cx="67341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Res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Try to fit a residual mapping instead of directly trying to fit a desired underlying mapping</a:t>
            </a:r>
          </a:p>
          <a:p>
            <a:endParaRPr lang="en-GB" dirty="0"/>
          </a:p>
        </p:txBody>
      </p:sp>
      <p:pic>
        <p:nvPicPr>
          <p:cNvPr id="4" name="Picture 2" descr="Residual blocks — Building blocks of ResNet | by Sabyasachi Sahoo | Towards 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43" y="3429000"/>
            <a:ext cx="411693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58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Residual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50704" cy="4525963"/>
          </a:xfrm>
        </p:spPr>
        <p:txBody>
          <a:bodyPr/>
          <a:lstStyle/>
          <a:p>
            <a:r>
              <a:rPr lang="en-GB" dirty="0"/>
              <a:t>Residual blocks</a:t>
            </a:r>
          </a:p>
          <a:p>
            <a:pPr lvl="1"/>
            <a:r>
              <a:rPr lang="en-GB" dirty="0"/>
              <a:t>Main path</a:t>
            </a:r>
          </a:p>
          <a:p>
            <a:pPr lvl="1"/>
            <a:r>
              <a:rPr lang="en-GB" dirty="0"/>
              <a:t>Shortcut</a:t>
            </a:r>
          </a:p>
        </p:txBody>
      </p:sp>
      <p:pic>
        <p:nvPicPr>
          <p:cNvPr id="7170" name="Picture 2" descr="Residual blocks — Building blocks of ResNet | by Sabyasachi Sahoo | Towards 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284984"/>
            <a:ext cx="461595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151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Res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98976" cy="45259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Start with a CONV layer</a:t>
            </a:r>
          </a:p>
          <a:p>
            <a:r>
              <a:rPr lang="en-GB" dirty="0"/>
              <a:t>Stack multiple residual blocks on top of each other</a:t>
            </a:r>
          </a:p>
          <a:p>
            <a:pPr lvl="1"/>
            <a:r>
              <a:rPr lang="en-GB" dirty="0"/>
              <a:t> Every residual block has two 3x3 </a:t>
            </a:r>
            <a:r>
              <a:rPr lang="en-GB" dirty="0" err="1"/>
              <a:t>conv</a:t>
            </a:r>
            <a:r>
              <a:rPr lang="en-GB" dirty="0"/>
              <a:t> layers</a:t>
            </a:r>
          </a:p>
          <a:p>
            <a:pPr lvl="1"/>
            <a:r>
              <a:rPr lang="en-GB" dirty="0"/>
              <a:t>Periodically, double number of filters and </a:t>
            </a:r>
            <a:r>
              <a:rPr lang="en-GB" dirty="0" err="1"/>
              <a:t>downsample</a:t>
            </a:r>
            <a:r>
              <a:rPr lang="en-GB" dirty="0"/>
              <a:t> spatially using stride 2</a:t>
            </a:r>
          </a:p>
          <a:p>
            <a:r>
              <a:rPr lang="en-GB" dirty="0"/>
              <a:t>No fully connected layers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259" y="476672"/>
            <a:ext cx="1728192" cy="621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1485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Res Net &gt; 50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“bottlenecks” just like in Inception networks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6769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0" y="539728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A deeper residual function F for </a:t>
            </a:r>
            <a:r>
              <a:rPr lang="en-GB" dirty="0" err="1"/>
              <a:t>ImageNet</a:t>
            </a:r>
            <a:r>
              <a:rPr lang="en-GB" dirty="0"/>
              <a:t>. Left: a building block (on 56×56 feature maps) as in Fig. 3 for ResNet34. Right: a “bottleneck” building block for ResNet-50/101/152.</a:t>
            </a:r>
          </a:p>
        </p:txBody>
      </p:sp>
    </p:spTree>
    <p:extLst>
      <p:ext uri="{BB962C8B-B14F-4D97-AF65-F5344CB8AC3E}">
        <p14:creationId xmlns:p14="http://schemas.microsoft.com/office/powerpoint/2010/main" val="3084278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Res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525963"/>
          </a:xfrm>
        </p:spPr>
        <p:txBody>
          <a:bodyPr>
            <a:normAutofit/>
          </a:bodyPr>
          <a:lstStyle/>
          <a:p>
            <a:r>
              <a:rPr lang="en-GB" dirty="0"/>
              <a:t>Allows us to train really deep networks</a:t>
            </a:r>
          </a:p>
          <a:p>
            <a:pPr lvl="1"/>
            <a:r>
              <a:rPr lang="en-GB" dirty="0"/>
              <a:t>“Identity Mappings in Deep Residual Networks”, 2016 –  trained a </a:t>
            </a:r>
            <a:r>
              <a:rPr lang="en-GB" b="1" dirty="0"/>
              <a:t>1001-layer deep</a:t>
            </a:r>
            <a:r>
              <a:rPr lang="en-GB" dirty="0"/>
              <a:t> </a:t>
            </a:r>
            <a:r>
              <a:rPr lang="en-GB" dirty="0" err="1"/>
              <a:t>ResNet</a:t>
            </a:r>
            <a:r>
              <a:rPr lang="en-GB" dirty="0"/>
              <a:t> to outperform its shallower counterparts</a:t>
            </a:r>
          </a:p>
          <a:p>
            <a:r>
              <a:rPr lang="en-GB" dirty="0"/>
              <a:t>Helps us with vanishing and exploding gradients</a:t>
            </a:r>
          </a:p>
          <a:p>
            <a:r>
              <a:rPr lang="en-GB" dirty="0"/>
              <a:t>It is easy for </a:t>
            </a:r>
            <a:r>
              <a:rPr lang="en-GB" dirty="0" err="1"/>
              <a:t>ResNet</a:t>
            </a:r>
            <a:r>
              <a:rPr lang="en-GB" dirty="0"/>
              <a:t> to learn the identity function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310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Res Net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576" y="177281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200" dirty="0"/>
              <a:t>1st places on: </a:t>
            </a:r>
          </a:p>
          <a:p>
            <a:pPr marL="285750" indent="-285750">
              <a:buFontTx/>
              <a:buChar char="-"/>
            </a:pPr>
            <a:r>
              <a:rPr lang="en-GB" sz="3200" dirty="0" err="1"/>
              <a:t>ImageNet</a:t>
            </a:r>
            <a:r>
              <a:rPr lang="en-GB" sz="3200" dirty="0"/>
              <a:t> detection</a:t>
            </a:r>
          </a:p>
          <a:p>
            <a:pPr marL="285750" indent="-285750">
              <a:buFontTx/>
              <a:buChar char="-"/>
            </a:pPr>
            <a:r>
              <a:rPr lang="en-GB" sz="3200" dirty="0" err="1"/>
              <a:t>ImageNet</a:t>
            </a:r>
            <a:r>
              <a:rPr lang="en-GB" sz="3200" dirty="0"/>
              <a:t> localization</a:t>
            </a:r>
          </a:p>
          <a:p>
            <a:pPr marL="285750" indent="-285750">
              <a:buFontTx/>
              <a:buChar char="-"/>
            </a:pPr>
            <a:r>
              <a:rPr lang="en-GB" sz="3200" dirty="0"/>
              <a:t>COCO detection</a:t>
            </a:r>
          </a:p>
          <a:p>
            <a:pPr marL="285750" indent="-285750">
              <a:buFontTx/>
              <a:buChar char="-"/>
            </a:pPr>
            <a:r>
              <a:rPr lang="en-GB" sz="3200" dirty="0"/>
              <a:t>COCO segmentation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259" y="476672"/>
            <a:ext cx="1728192" cy="621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School Gold Medal at Rs 25/piece | Gold Medal | ID: 165465365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51" y="42210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176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Res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- Batch Normalization after every CONV layer</a:t>
            </a:r>
          </a:p>
          <a:p>
            <a:pPr marL="0" indent="0">
              <a:buNone/>
            </a:pPr>
            <a:r>
              <a:rPr lang="en-GB" dirty="0"/>
              <a:t>- He initialization</a:t>
            </a:r>
          </a:p>
          <a:p>
            <a:pPr marL="0" indent="0">
              <a:buNone/>
            </a:pPr>
            <a:r>
              <a:rPr lang="en-GB" dirty="0"/>
              <a:t>- Momentum gradient descent (0.9)</a:t>
            </a:r>
          </a:p>
          <a:p>
            <a:pPr>
              <a:buFontTx/>
              <a:buChar char="-"/>
            </a:pPr>
            <a:r>
              <a:rPr lang="en-GB" dirty="0"/>
              <a:t>Learning rate: 0.1, divided by 10 when validation error plateaus</a:t>
            </a:r>
          </a:p>
          <a:p>
            <a:pPr marL="0" indent="0">
              <a:buNone/>
            </a:pPr>
            <a:r>
              <a:rPr lang="en-GB" dirty="0"/>
              <a:t>- Mini-batch size 256</a:t>
            </a:r>
          </a:p>
          <a:p>
            <a:pPr marL="0" indent="0">
              <a:buNone/>
            </a:pPr>
            <a:r>
              <a:rPr lang="en-GB" dirty="0"/>
              <a:t>- Weight decay of 1e-5</a:t>
            </a:r>
          </a:p>
          <a:p>
            <a:pPr marL="0" indent="0">
              <a:buNone/>
            </a:pPr>
            <a:r>
              <a:rPr lang="en-GB" dirty="0"/>
              <a:t>- No dropout used</a:t>
            </a:r>
          </a:p>
        </p:txBody>
      </p:sp>
    </p:spTree>
    <p:extLst>
      <p:ext uri="{BB962C8B-B14F-4D97-AF65-F5344CB8AC3E}">
        <p14:creationId xmlns:p14="http://schemas.microsoft.com/office/powerpoint/2010/main" val="60698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repare the ImageNet dataset — gluoncv 0.9.0 docu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28" y="908720"/>
            <a:ext cx="8612400" cy="344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79715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14,197,122 images </a:t>
            </a:r>
          </a:p>
          <a:p>
            <a:r>
              <a:rPr lang="en-GB" dirty="0"/>
              <a:t>1000 categories </a:t>
            </a:r>
          </a:p>
        </p:txBody>
      </p:sp>
      <p:pic>
        <p:nvPicPr>
          <p:cNvPr id="25606" name="Picture 6" descr="Estonian athletes preparing for 2020 Tokyo Summer Olympics to receive  additional fun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778540"/>
            <a:ext cx="2671267" cy="18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18864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90911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2" y="1484784"/>
            <a:ext cx="73437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749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Alexnet</a:t>
            </a:r>
            <a:r>
              <a:rPr lang="en-GB" dirty="0"/>
              <a:t>, 2012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9861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4149080"/>
            <a:ext cx="9074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single GTX 580 GPU has only 3GB of memory, which limits the maximum size of the networks</a:t>
            </a:r>
          </a:p>
          <a:p>
            <a:r>
              <a:rPr lang="en-GB" dirty="0"/>
              <a:t>that can be trained on it.</a:t>
            </a:r>
          </a:p>
        </p:txBody>
      </p:sp>
    </p:spTree>
    <p:extLst>
      <p:ext uri="{BB962C8B-B14F-4D97-AF65-F5344CB8AC3E}">
        <p14:creationId xmlns:p14="http://schemas.microsoft.com/office/powerpoint/2010/main" val="2813468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EBF59EB4D2924581C40B3094EF518B" ma:contentTypeVersion="4" ma:contentTypeDescription="Create a new document." ma:contentTypeScope="" ma:versionID="bef87cd28674b57dc98e9eed4d8ea314">
  <xsd:schema xmlns:xsd="http://www.w3.org/2001/XMLSchema" xmlns:xs="http://www.w3.org/2001/XMLSchema" xmlns:p="http://schemas.microsoft.com/office/2006/metadata/properties" xmlns:ns2="16638b3b-f58c-4310-89a4-424100c27dbc" targetNamespace="http://schemas.microsoft.com/office/2006/metadata/properties" ma:root="true" ma:fieldsID="47ac6d4800322f9a1cc9a270c2fd56dd" ns2:_="">
    <xsd:import namespace="16638b3b-f58c-4310-89a4-424100c27d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38b3b-f58c-4310-89a4-424100c27d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27FBEB-C872-4218-910B-DEBA5799B22D}"/>
</file>

<file path=customXml/itemProps2.xml><?xml version="1.0" encoding="utf-8"?>
<ds:datastoreItem xmlns:ds="http://schemas.openxmlformats.org/officeDocument/2006/customXml" ds:itemID="{4FA9547A-CBA9-4370-8669-FBB8373E0B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C8E67B-A1E7-435C-A65B-C37B27930177}">
  <ds:schemaRefs>
    <ds:schemaRef ds:uri="http://schemas.microsoft.com/office/2006/documentManagement/types"/>
    <ds:schemaRef ds:uri="http://purl.org/dc/terms/"/>
    <ds:schemaRef ds:uri="f8a1abd1-0732-4ba5-993c-eb9e15cff616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31a279-5a15-4d42-8c5c-c081a45901f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8271</TotalTime>
  <Words>1718</Words>
  <Application>Microsoft Office PowerPoint</Application>
  <PresentationFormat>On-screen Show (4:3)</PresentationFormat>
  <Paragraphs>290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Cambria Math</vt:lpstr>
      <vt:lpstr>Office Theme</vt:lpstr>
      <vt:lpstr>Computer Vision and Deep Learning</vt:lpstr>
      <vt:lpstr>Previously Convolutional neural networks </vt:lpstr>
      <vt:lpstr>Convolution layers</vt:lpstr>
      <vt:lpstr>Pooling layers</vt:lpstr>
      <vt:lpstr>LeNet 5</vt:lpstr>
      <vt:lpstr>LeNet 5</vt:lpstr>
      <vt:lpstr>PowerPoint Presentation</vt:lpstr>
      <vt:lpstr>PowerPoint Presentation</vt:lpstr>
      <vt:lpstr>Alexnet, 2012</vt:lpstr>
      <vt:lpstr>Alexnet, 2012</vt:lpstr>
      <vt:lpstr>Alexnet, 2012</vt:lpstr>
      <vt:lpstr>Alexnet</vt:lpstr>
      <vt:lpstr>Alexnet</vt:lpstr>
      <vt:lpstr>Alexnet – key features</vt:lpstr>
      <vt:lpstr>Alexnet – key features</vt:lpstr>
      <vt:lpstr>ZFNet, 2013</vt:lpstr>
      <vt:lpstr>ZFNet</vt:lpstr>
      <vt:lpstr>ZFNet</vt:lpstr>
      <vt:lpstr>VGG, 2014</vt:lpstr>
      <vt:lpstr>VGG</vt:lpstr>
      <vt:lpstr>VGG</vt:lpstr>
      <vt:lpstr>VGG </vt:lpstr>
      <vt:lpstr>VGG</vt:lpstr>
      <vt:lpstr>VGG</vt:lpstr>
      <vt:lpstr>VGG</vt:lpstr>
      <vt:lpstr>VGG</vt:lpstr>
      <vt:lpstr>VGG</vt:lpstr>
      <vt:lpstr>VGG</vt:lpstr>
      <vt:lpstr>VGG</vt:lpstr>
      <vt:lpstr>VGG – key features</vt:lpstr>
      <vt:lpstr>PowerPoint Presentation</vt:lpstr>
      <vt:lpstr>GoogLeNet, 2014</vt:lpstr>
      <vt:lpstr>GoogLeNet</vt:lpstr>
      <vt:lpstr>Inception module</vt:lpstr>
      <vt:lpstr>Inception module</vt:lpstr>
      <vt:lpstr>Inception module</vt:lpstr>
      <vt:lpstr>Inception module</vt:lpstr>
      <vt:lpstr>Inception module</vt:lpstr>
      <vt:lpstr>Inception module</vt:lpstr>
      <vt:lpstr>Inception module</vt:lpstr>
      <vt:lpstr>Bottleneck</vt:lpstr>
      <vt:lpstr>1x1 convolutions</vt:lpstr>
      <vt:lpstr>1x1 convolutions</vt:lpstr>
      <vt:lpstr>1x1 convolution</vt:lpstr>
      <vt:lpstr>The real Inception module</vt:lpstr>
      <vt:lpstr>The real Inception module</vt:lpstr>
      <vt:lpstr>The real Inception module</vt:lpstr>
      <vt:lpstr>GoogLe Net</vt:lpstr>
      <vt:lpstr>GoogLe Net</vt:lpstr>
      <vt:lpstr>GoogLe Net</vt:lpstr>
      <vt:lpstr>GoogLe Net</vt:lpstr>
      <vt:lpstr>GoogLe Net</vt:lpstr>
      <vt:lpstr>Global average pooling Network In Network, 2014</vt:lpstr>
      <vt:lpstr>Global average pooling (GAP)</vt:lpstr>
      <vt:lpstr>GoogLe Net</vt:lpstr>
      <vt:lpstr>ResNet, 2015</vt:lpstr>
      <vt:lpstr>Res Net Increasing a network depth</vt:lpstr>
      <vt:lpstr>Res Net Increasing a network depth</vt:lpstr>
      <vt:lpstr>Res Net</vt:lpstr>
      <vt:lpstr>Classical neural network block</vt:lpstr>
      <vt:lpstr>Residual block</vt:lpstr>
      <vt:lpstr>Residual block</vt:lpstr>
      <vt:lpstr>Res Net</vt:lpstr>
      <vt:lpstr>Residual blocks</vt:lpstr>
      <vt:lpstr>Res Net</vt:lpstr>
      <vt:lpstr>Res Net &gt; 50 layers</vt:lpstr>
      <vt:lpstr>Res Net</vt:lpstr>
      <vt:lpstr>Res Net</vt:lpstr>
      <vt:lpstr>Res Net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</dc:creator>
  <cp:lastModifiedBy>DIANA-LAURA BORZA</cp:lastModifiedBy>
  <cp:revision>386</cp:revision>
  <dcterms:created xsi:type="dcterms:W3CDTF">2020-10-22T17:23:31Z</dcterms:created>
  <dcterms:modified xsi:type="dcterms:W3CDTF">2023-10-31T15:12:59Z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0x01010073EBF59EB4D2924581C40B3094EF518B</vt:lpwstr>
  </property>
</Properties>
</file>